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Monoton" panose="020B0604020202020204" charset="0"/>
      <p:regular r:id="rId21"/>
    </p:embeddedFont>
    <p:embeddedFont>
      <p:font typeface="Comfortaa" panose="020B0604020202020204" charset="0"/>
      <p:regular r:id="rId22"/>
      <p:bold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Bowlby One" panose="020B0604020202020204" charset="0"/>
      <p:regular r:id="rId32"/>
    </p:embeddedFont>
    <p:embeddedFont>
      <p:font typeface="Corsiva" panose="020B0604020202020204" charset="0"/>
      <p:regular r:id="rId33"/>
      <p:bold r:id="rId34"/>
      <p:italic r:id="rId35"/>
      <p:boldItalic r:id="rId36"/>
    </p:embeddedFont>
    <p:embeddedFont>
      <p:font typeface="Pacifico" panose="020B0604020202020204" charset="0"/>
      <p:regular r:id="rId37"/>
    </p:embeddedFont>
    <p:embeddedFont>
      <p:font typeface="Bree Serif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5CC7E0-AF0C-4C72-AF25-8686B282DCB3}">
  <a:tblStyle styleId="{E45CC7E0-AF0C-4C72-AF25-8686B282DC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884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79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49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700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81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393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53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f3925759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4f3925759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33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df6032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df6032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97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df6032b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df6032b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23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39257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f39257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4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392575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392575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1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7a0c3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7a0c31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0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13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24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50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88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45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1C458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rgbClr val="1C458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76063" y="-763227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rgbClr val="1C458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36575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1C4587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rgbClr val="1C4587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hixson@vacavilleusd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360222" y="2377289"/>
            <a:ext cx="114717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</a:pP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P</a:t>
            </a:r>
            <a:r>
              <a:rPr lang="en-US">
                <a:solidFill>
                  <a:srgbClr val="073763"/>
                </a:solidFill>
              </a:rPr>
              <a:t>ARENTS</a:t>
            </a:r>
            <a:r>
              <a:rPr lang="en-US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 AS</a:t>
            </a:r>
            <a:r>
              <a:rPr lang="en-US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P</a:t>
            </a:r>
            <a:r>
              <a:rPr lang="en-US">
                <a:solidFill>
                  <a:srgbClr val="073763"/>
                </a:solidFill>
              </a:rPr>
              <a:t>ARTNERS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       Angel Hixson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Special Needs Parent Liaison 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925" y="376925"/>
            <a:ext cx="6813575" cy="25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-206890" t="-14820" r="206890" b="14820"/>
          <a:stretch/>
        </p:blipFill>
        <p:spPr>
          <a:xfrm>
            <a:off x="152400" y="5457905"/>
            <a:ext cx="25336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688" y="5379213"/>
            <a:ext cx="3004016" cy="10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2183175" y="175225"/>
            <a:ext cx="75390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 sz="4800">
                <a:solidFill>
                  <a:srgbClr val="073763"/>
                </a:solidFill>
              </a:rPr>
              <a:t>15+ YEARS OF ACADEMICS </a:t>
            </a:r>
            <a:endParaRPr sz="4800">
              <a:solidFill>
                <a:srgbClr val="073763"/>
              </a:solidFill>
            </a:endParaRPr>
          </a:p>
        </p:txBody>
      </p:sp>
      <p:pic>
        <p:nvPicPr>
          <p:cNvPr id="187" name="Google Shape;187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351" b="13352"/>
          <a:stretch/>
        </p:blipFill>
        <p:spPr>
          <a:xfrm>
            <a:off x="3032697" y="2286869"/>
            <a:ext cx="6126600" cy="3931800"/>
          </a:xfrm>
          <a:prstGeom prst="rect">
            <a:avLst/>
          </a:prstGeom>
          <a:solidFill>
            <a:srgbClr val="F7F7F7"/>
          </a:solidFill>
          <a:ln w="38100" cap="flat" cmpd="sng">
            <a:solidFill>
              <a:srgbClr val="4382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3065698" y="1111450"/>
            <a:ext cx="61620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“Invest now or forever pay the price!”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859" y="1082917"/>
            <a:ext cx="3575138" cy="220558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25"/>
          <p:cNvSpPr txBox="1"/>
          <p:nvPr/>
        </p:nvSpPr>
        <p:spPr>
          <a:xfrm>
            <a:off x="5112597" y="2614550"/>
            <a:ext cx="196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OR</a:t>
            </a:r>
            <a:endParaRPr sz="6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500" y="3213150"/>
            <a:ext cx="3403500" cy="22548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48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And Could End Here…</a:t>
            </a:r>
            <a:endParaRPr sz="48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1" name="Google Shape;201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70426" y="2474875"/>
            <a:ext cx="4940100" cy="3705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 idx="4294967295"/>
          </p:nvPr>
        </p:nvSpPr>
        <p:spPr>
          <a:xfrm>
            <a:off x="1050661" y="224030"/>
            <a:ext cx="85962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CEEA5"/>
              </a:buClr>
              <a:buSzPts val="4000"/>
              <a:buFont typeface="Corbel"/>
              <a:buNone/>
            </a:pPr>
            <a:r>
              <a:rPr lang="en-US" sz="6000" b="1">
                <a:solidFill>
                  <a:srgbClr val="DCEEA5"/>
                </a:solidFill>
              </a:rPr>
              <a:t>THE STRUGGLE IS </a:t>
            </a:r>
            <a:r>
              <a:rPr lang="en-US" sz="6000" b="1" u="sng">
                <a:solidFill>
                  <a:srgbClr val="6FA8DC"/>
                </a:solidFill>
              </a:rPr>
              <a:t>REAL</a:t>
            </a:r>
            <a:r>
              <a:rPr lang="en-US" sz="6000" b="1">
                <a:solidFill>
                  <a:srgbClr val="DCEEA5"/>
                </a:solidFill>
              </a:rPr>
              <a:t> </a:t>
            </a:r>
            <a:endParaRPr sz="6000" b="1">
              <a:solidFill>
                <a:srgbClr val="DCEEA5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2211450" y="1099798"/>
            <a:ext cx="58896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Daily, parents of a special needs child will…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275" y="1666475"/>
            <a:ext cx="2662600" cy="4044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p27"/>
          <p:cNvGraphicFramePr/>
          <p:nvPr/>
        </p:nvGraphicFramePr>
        <p:xfrm>
          <a:off x="508300" y="166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{E45CC7E0-AF0C-4C72-AF25-8686B282DCB3}</a:tableStyleId>
              </a:tblPr>
              <a:tblGrid>
                <a:gridCol w="9702050"/>
              </a:tblGrid>
              <a:tr h="93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FFFFFF"/>
                        </a:solidFill>
                        <a:latin typeface="Bowlby One"/>
                        <a:ea typeface="Bowlby One"/>
                        <a:cs typeface="Bowlby One"/>
                        <a:sym typeface="Bowlby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MOURN</a:t>
                      </a:r>
                      <a:r>
                        <a:rPr lang="en-US" sz="1800">
                          <a:solidFill>
                            <a:srgbClr val="C9DAF8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 loss of the child we dreamed of having</a:t>
                      </a:r>
                      <a:endParaRPr sz="2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FIGHT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with insurance companies to get basic coverage of necessary services</a:t>
                      </a:r>
                      <a:r>
                        <a:rPr lang="en-US"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(ABA, Speech, OT, Medically necessary tests, procedure, equipment, etc )</a:t>
                      </a:r>
                      <a:endParaRPr sz="18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STRUGGLE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to find qualified daycare providers, after school care, respite or recreation activities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Worry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about the IEP meeting the needs of my child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BATTLE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-US" sz="24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our own guilt as we must have caused their disability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BE SICK</a:t>
                      </a:r>
                      <a:r>
                        <a:rPr lang="en-US" sz="18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with thoughts of someone being disrespectful, teasing or </a:t>
                      </a:r>
                      <a:r>
                        <a:rPr lang="en-US" sz="1800" b="1" i="1">
                          <a:solidFill>
                            <a:schemeClr val="lt1"/>
                          </a:solidFill>
                          <a:latin typeface="Bowlby One"/>
                          <a:ea typeface="Bowlby One"/>
                          <a:cs typeface="Bowlby One"/>
                          <a:sym typeface="Bowlby One"/>
                        </a:rPr>
                        <a:t>HURTING</a:t>
                      </a:r>
                      <a:r>
                        <a:rPr lang="en-US" sz="1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our child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538612" y="484116"/>
            <a:ext cx="115344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073763"/>
                </a:solidFill>
              </a:rPr>
              <a:t>“WHAT CAN I DO TO MAKE THIS PARENT HAPPY?”</a:t>
            </a:r>
            <a:r>
              <a:rPr lang="en-US" sz="3600"/>
              <a:t>			</a:t>
            </a:r>
            <a:r>
              <a:rPr lang="en-US" sz="3600">
                <a:solidFill>
                  <a:schemeClr val="lt1"/>
                </a:solidFill>
              </a:rPr>
              <a:t>~</a:t>
            </a:r>
            <a:r>
              <a:rPr lang="en-US" sz="2160">
                <a:solidFill>
                  <a:schemeClr val="lt1"/>
                </a:solidFill>
              </a:rPr>
              <a:t>ANONYMOUS TEACHER</a:t>
            </a:r>
            <a:endParaRPr sz="2160">
              <a:solidFill>
                <a:schemeClr val="lt1"/>
              </a:solidFill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1846625" y="2130425"/>
            <a:ext cx="9016500" cy="4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Set boundaries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Be compassionate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Listen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Communicate the </a:t>
            </a:r>
            <a:r>
              <a:rPr lang="en-US" sz="28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GOOD</a:t>
            </a: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and the </a:t>
            </a:r>
            <a:r>
              <a:rPr lang="en-US" sz="28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Be responsive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Avoid acronyms/speak their language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Take an interest in the child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Be honest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7534020" y="1216630"/>
            <a:ext cx="365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~Anonymous Teacher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M</a:t>
            </a:r>
            <a:r>
              <a:rPr lang="en-US"/>
              <a:t>AKE THE </a:t>
            </a: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I</a:t>
            </a:r>
            <a:r>
              <a:rPr lang="en-US"/>
              <a:t>NVESTMENT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938666" y="43267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rgbClr val="F3F3F3"/>
                </a:solidFill>
              </a:rPr>
              <a:t>Thank you from all future teachers, administrators, parents and most of your kiddos!</a:t>
            </a:r>
            <a:endParaRPr sz="2800" b="1">
              <a:solidFill>
                <a:srgbClr val="F3F3F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rgbClr val="F3F3F3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rgbClr val="F3F3F3"/>
                </a:solidFill>
              </a:rPr>
              <a:t>💚</a:t>
            </a:r>
            <a:endParaRPr sz="2800" b="1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Q</a:t>
            </a:r>
            <a:r>
              <a:rPr lang="en-US"/>
              <a:t>uestions?</a:t>
            </a:r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400" y="3984814"/>
            <a:ext cx="2647436" cy="264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A</a:t>
            </a:r>
            <a:r>
              <a:rPr lang="en-US" sz="4800">
                <a:solidFill>
                  <a:srgbClr val="073763"/>
                </a:solidFill>
              </a:rPr>
              <a:t>ngel</a:t>
            </a:r>
            <a:r>
              <a:rPr lang="en-US">
                <a:solidFill>
                  <a:srgbClr val="073763"/>
                </a:solidFill>
              </a:rPr>
              <a:t> </a:t>
            </a: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H</a:t>
            </a:r>
            <a:r>
              <a:rPr lang="en-US" sz="4800">
                <a:solidFill>
                  <a:srgbClr val="073763"/>
                </a:solidFill>
              </a:rPr>
              <a:t>ixson </a:t>
            </a:r>
            <a:endParaRPr sz="4800">
              <a:solidFill>
                <a:srgbClr val="073763"/>
              </a:solidFill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1589200" y="2224875"/>
            <a:ext cx="8508300" cy="2004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Ahixson@vacavilleusd.org</a:t>
            </a:r>
            <a:endParaRPr sz="4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(707)410-9368</a:t>
            </a:r>
            <a:endParaRPr sz="4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825" y="3241501"/>
            <a:ext cx="4989301" cy="3330123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M</a:t>
            </a:r>
            <a:r>
              <a:rPr lang="en-US"/>
              <a:t>y </a:t>
            </a: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I</a:t>
            </a:r>
            <a:r>
              <a:rPr lang="en-US"/>
              <a:t>nspiration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00" y="4017989"/>
            <a:ext cx="2652962" cy="264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45" y="4034367"/>
            <a:ext cx="3508076" cy="263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04" y="4034367"/>
            <a:ext cx="2006765" cy="2683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M</a:t>
            </a:r>
            <a:r>
              <a:rPr lang="en-US"/>
              <a:t>y </a:t>
            </a: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F</a:t>
            </a:r>
            <a:r>
              <a:rPr lang="en-US"/>
              <a:t>rustration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224" y="3977813"/>
            <a:ext cx="1985576" cy="264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697" y="3977813"/>
            <a:ext cx="2647435" cy="264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37" y="3977813"/>
            <a:ext cx="3646099" cy="27345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 idx="4294967295"/>
          </p:nvPr>
        </p:nvSpPr>
        <p:spPr>
          <a:xfrm>
            <a:off x="422875" y="157351"/>
            <a:ext cx="10515600" cy="11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Many Hats 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875" y="1458600"/>
            <a:ext cx="2910375" cy="414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>
            <a:off x="4312425" y="50250"/>
            <a:ext cx="25200" cy="67575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650" y="307650"/>
            <a:ext cx="4377674" cy="29141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7550" y="3416363"/>
            <a:ext cx="2729200" cy="3268912"/>
          </a:xfrm>
          <a:prstGeom prst="rect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2700" y="3342200"/>
            <a:ext cx="2206975" cy="334307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9842" y="383001"/>
            <a:ext cx="1733595" cy="1733595"/>
          </a:xfrm>
          <a:prstGeom prst="rect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2710" y="2386162"/>
            <a:ext cx="2419950" cy="6159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54622" y="4824350"/>
            <a:ext cx="1802900" cy="13504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07625" y="3853025"/>
            <a:ext cx="2515425" cy="661950"/>
          </a:xfrm>
          <a:prstGeom prst="rect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A</a:t>
            </a:r>
            <a:r>
              <a:rPr lang="en-US">
                <a:latin typeface="Corsiva"/>
                <a:ea typeface="Corsiva"/>
                <a:cs typeface="Corsiva"/>
                <a:sym typeface="Corsiva"/>
              </a:rPr>
              <a:t>nd </a:t>
            </a: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M</a:t>
            </a:r>
            <a:r>
              <a:rPr lang="en-US"/>
              <a:t>ore...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" y="4061990"/>
            <a:ext cx="3502535" cy="2623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97" y="4087360"/>
            <a:ext cx="3490629" cy="2621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41" y="4038719"/>
            <a:ext cx="3560029" cy="2670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 sz="9600">
                <a:latin typeface="Corsiva"/>
                <a:ea typeface="Corsiva"/>
                <a:cs typeface="Corsiva"/>
                <a:sym typeface="Corsiva"/>
              </a:rPr>
              <a:t>R</a:t>
            </a:r>
            <a:r>
              <a:rPr lang="en-US"/>
              <a:t>ELATIONSHIP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600">
                <a:solidFill>
                  <a:srgbClr val="FFFFFF"/>
                </a:solidFill>
              </a:rPr>
              <a:t>The way in which two or more concepts, objects or people are connected or the state of being connected.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527" y="535725"/>
            <a:ext cx="2883499" cy="216262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5957033" y="2805416"/>
            <a:ext cx="4755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07001" y="608475"/>
            <a:ext cx="5334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 sz="72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R</a:t>
            </a:r>
            <a:r>
              <a:rPr lang="en-US" sz="4800">
                <a:solidFill>
                  <a:srgbClr val="073763"/>
                </a:solidFill>
              </a:rPr>
              <a:t>ELATIONSHIPS</a:t>
            </a:r>
            <a:endParaRPr sz="4800">
              <a:solidFill>
                <a:srgbClr val="073763"/>
              </a:solidFill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1742598" y="2062325"/>
            <a:ext cx="26214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Positive</a:t>
            </a:r>
            <a:r>
              <a:rPr lang="en-US" sz="2400">
                <a:latin typeface="Monoton"/>
                <a:ea typeface="Monoton"/>
                <a:cs typeface="Monoton"/>
                <a:sym typeface="Monoton"/>
              </a:rPr>
              <a:t> </a:t>
            </a:r>
            <a:endParaRPr sz="2400">
              <a:latin typeface="Monoton"/>
              <a:ea typeface="Monoton"/>
              <a:cs typeface="Monoton"/>
              <a:sym typeface="Monoton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2"/>
          </p:nvPr>
        </p:nvSpPr>
        <p:spPr>
          <a:xfrm>
            <a:off x="728558" y="2713466"/>
            <a:ext cx="4755000" cy="3566100"/>
          </a:xfrm>
          <a:prstGeom prst="rect">
            <a:avLst/>
          </a:prstGeom>
          <a:solidFill>
            <a:srgbClr val="43824F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Collaboratively</a:t>
            </a:r>
            <a:endParaRPr/>
          </a:p>
          <a:p>
            <a:pPr marL="18288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                               Trust 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Support 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Fairness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Mutual respect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Honesty 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3"/>
          </p:nvPr>
        </p:nvSpPr>
        <p:spPr>
          <a:xfrm>
            <a:off x="7569003" y="2062325"/>
            <a:ext cx="21006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Negative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4"/>
          </p:nvPr>
        </p:nvSpPr>
        <p:spPr>
          <a:xfrm>
            <a:off x="6241805" y="2713464"/>
            <a:ext cx="4755000" cy="3566100"/>
          </a:xfrm>
          <a:prstGeom prst="rect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Defensive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Lack of communication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Lack of ability to forgive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Codependent behavior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Lack of respect 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Distrust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7826" y="252349"/>
            <a:ext cx="2168076" cy="16260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925" y="2183849"/>
            <a:ext cx="913800" cy="9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7427" y="2250976"/>
            <a:ext cx="1169326" cy="7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72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P</a:t>
            </a:r>
            <a:r>
              <a:rPr lang="en-US" sz="4800">
                <a:solidFill>
                  <a:srgbClr val="073763"/>
                </a:solidFill>
              </a:rPr>
              <a:t>ARTNER</a:t>
            </a:r>
            <a:endParaRPr sz="4800">
              <a:solidFill>
                <a:srgbClr val="073763"/>
              </a:solidFill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79388" y="2081925"/>
            <a:ext cx="120126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 person who takes part in an undertaking with another especially when there is shared risks and profits.  (Syn. Collaborator, teammate)</a:t>
            </a:r>
            <a:endParaRPr sz="3600"/>
          </a:p>
        </p:txBody>
      </p:sp>
      <p:sp>
        <p:nvSpPr>
          <p:cNvPr id="171" name="Google Shape;171;p22"/>
          <p:cNvSpPr/>
          <p:nvPr/>
        </p:nvSpPr>
        <p:spPr>
          <a:xfrm>
            <a:off x="3902300" y="3906375"/>
            <a:ext cx="349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Advantages</a:t>
            </a:r>
            <a:endParaRPr sz="3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1860884" y="50853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296700" y="4489600"/>
            <a:ext cx="11778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418972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■"/>
            </a:pPr>
            <a:r>
              <a:rPr lang="en-US" sz="2400" b="0" u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Communication is easier (positive and negative)</a:t>
            </a:r>
            <a:endParaRPr sz="2400"/>
          </a:p>
          <a:p>
            <a:pPr marL="384048" marR="0" lvl="0" indent="-418972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■"/>
            </a:pPr>
            <a:r>
              <a:rPr lang="en-US" sz="2400" b="0" u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Helps make a smooth transition from home to school</a:t>
            </a:r>
            <a:endParaRPr sz="2400"/>
          </a:p>
          <a:p>
            <a:pPr marL="384048" marR="0" lvl="0" indent="-418972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■"/>
            </a:pPr>
            <a:r>
              <a:rPr lang="en-US" sz="2400" b="0" u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Can help make your life easier!</a:t>
            </a:r>
            <a:endParaRPr sz="2400"/>
          </a:p>
          <a:p>
            <a:pPr marL="384048" marR="0" lvl="0" indent="-418972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■"/>
            </a:pPr>
            <a:r>
              <a:rPr lang="en-US" sz="2400" b="0" u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Helps maximize the child’s learning potential (all environments share info and reinforce)</a:t>
            </a:r>
            <a:endParaRPr sz="2400"/>
          </a:p>
          <a:p>
            <a:pPr marL="384048" marR="0" lvl="0" indent="-266573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50"/>
              <a:buFont typeface="Source Sans Pro"/>
              <a:buNone/>
            </a:pPr>
            <a:endParaRPr sz="1850" b="0" u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8070" y="3604936"/>
            <a:ext cx="2600325" cy="176212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</a:pP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P</a:t>
            </a:r>
            <a:r>
              <a:rPr lang="en-US">
                <a:solidFill>
                  <a:srgbClr val="073763"/>
                </a:solidFill>
              </a:rPr>
              <a:t>AVING THE </a:t>
            </a:r>
            <a:r>
              <a:rPr lang="en-US" sz="9600">
                <a:solidFill>
                  <a:srgbClr val="073763"/>
                </a:solidFill>
                <a:latin typeface="Corsiva"/>
                <a:ea typeface="Corsiva"/>
                <a:cs typeface="Corsiva"/>
                <a:sym typeface="Corsiva"/>
              </a:rPr>
              <a:t>R</a:t>
            </a:r>
            <a:r>
              <a:rPr lang="en-US">
                <a:solidFill>
                  <a:srgbClr val="073763"/>
                </a:solidFill>
              </a:rPr>
              <a:t>OAD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"/>
          </p:nvPr>
        </p:nvSpPr>
        <p:spPr>
          <a:xfrm>
            <a:off x="1457025" y="4056420"/>
            <a:ext cx="93951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Partner 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or 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Adversary?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225" y="202700"/>
            <a:ext cx="3596300" cy="23931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330</Words>
  <Application>Microsoft Office PowerPoint</Application>
  <PresentationFormat>Widescreen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Monoton</vt:lpstr>
      <vt:lpstr>Comfortaa</vt:lpstr>
      <vt:lpstr>Source Sans Pro</vt:lpstr>
      <vt:lpstr>Corbel</vt:lpstr>
      <vt:lpstr>Cambria</vt:lpstr>
      <vt:lpstr>Bowlby One</vt:lpstr>
      <vt:lpstr>Corsiva</vt:lpstr>
      <vt:lpstr>Arial</vt:lpstr>
      <vt:lpstr>Pacifico</vt:lpstr>
      <vt:lpstr>Noto Sans Symbols</vt:lpstr>
      <vt:lpstr>Bree Serif</vt:lpstr>
      <vt:lpstr>Banded</vt:lpstr>
      <vt:lpstr>Banded</vt:lpstr>
      <vt:lpstr>PARENTS AS PARTNERS</vt:lpstr>
      <vt:lpstr>My Inspiration</vt:lpstr>
      <vt:lpstr>My Frustration</vt:lpstr>
      <vt:lpstr>       Many Hats </vt:lpstr>
      <vt:lpstr>And More...</vt:lpstr>
      <vt:lpstr>RELATIONSHIP</vt:lpstr>
      <vt:lpstr>RELATIONSHIPS</vt:lpstr>
      <vt:lpstr>PARTNER</vt:lpstr>
      <vt:lpstr>PAVING THE ROAD</vt:lpstr>
      <vt:lpstr>15+ YEARS OF ACADEMICS </vt:lpstr>
      <vt:lpstr>PowerPoint Presentation</vt:lpstr>
      <vt:lpstr>And Could End Here…</vt:lpstr>
      <vt:lpstr>THE STRUGGLE IS REAL </vt:lpstr>
      <vt:lpstr>“WHAT CAN I DO TO MAKE THIS PARENT HAPPY?”   ~ANONYMOUS TEACHER</vt:lpstr>
      <vt:lpstr>MAKE THE INVESTMENT</vt:lpstr>
      <vt:lpstr>Questions?</vt:lpstr>
      <vt:lpstr>Angel Hixson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AS PARTNERS</dc:title>
  <dc:creator>Angel Hixson - VUSD</dc:creator>
  <cp:lastModifiedBy>Angel Giroux-Greber - VUSD</cp:lastModifiedBy>
  <cp:revision>2</cp:revision>
  <dcterms:modified xsi:type="dcterms:W3CDTF">2019-02-04T23:01:40Z</dcterms:modified>
</cp:coreProperties>
</file>